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61" r:id="rId6"/>
    <p:sldId id="272" r:id="rId7"/>
    <p:sldId id="262" r:id="rId8"/>
    <p:sldId id="263" r:id="rId9"/>
    <p:sldId id="264" r:id="rId10"/>
    <p:sldId id="270" r:id="rId11"/>
    <p:sldId id="271" r:id="rId12"/>
    <p:sldId id="265" r:id="rId13"/>
    <p:sldId id="266" r:id="rId14"/>
    <p:sldId id="273" r:id="rId15"/>
    <p:sldId id="267" r:id="rId16"/>
    <p:sldId id="268" r:id="rId17"/>
    <p:sldId id="257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738" autoAdjust="0"/>
    <p:restoredTop sz="98314" autoAdjust="0"/>
  </p:normalViewPr>
  <p:slideViewPr>
    <p:cSldViewPr snapToGrid="0" snapToObjects="1">
      <p:cViewPr>
        <p:scale>
          <a:sx n="95" d="100"/>
          <a:sy n="95" d="100"/>
        </p:scale>
        <p:origin x="-1024" y="-3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7407DF-9046-B947-A77D-0AB63CAFC3DB}" type="datetimeFigureOut">
              <a:rPr lang="en-US" smtClean="0"/>
              <a:t>9/25/16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8B97D7-9BB7-2D42-93CE-D7C79D7F3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849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2CD6C-6F82-5D4B-8A84-CF166E349019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7F57F-4D20-4849-877F-87182ADBF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15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Ligh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024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2CD6C-6F82-5D4B-8A84-CF166E349019}" type="datetimeFigureOut">
              <a:rPr lang="en-US" smtClean="0"/>
              <a:t>9/18/16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7F57F-4D20-4849-877F-87182ADBF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538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2CD6C-6F82-5D4B-8A84-CF166E349019}" type="datetimeFigureOut">
              <a:rPr lang="en-US" smtClean="0"/>
              <a:t>9/18/16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7F57F-4D20-4849-877F-87182ADBF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363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2CD6C-6F82-5D4B-8A84-CF166E349019}" type="datetimeFigureOut">
              <a:rPr lang="en-US" smtClean="0"/>
              <a:t>9/18/16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7F57F-4D20-4849-877F-87182ADBF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7372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2CD6C-6F82-5D4B-8A84-CF166E349019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7F57F-4D20-4849-877F-87182ADBF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172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2CD6C-6F82-5D4B-8A84-CF166E349019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7F57F-4D20-4849-877F-87182ADBF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7993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610AF-C20C-4E41-8441-123C9F75F55A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65B08-0F37-450F-AF48-64C5F483915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ble Placeholder 7"/>
          <p:cNvSpPr>
            <a:spLocks noGrp="1"/>
          </p:cNvSpPr>
          <p:nvPr>
            <p:ph type="tbl" sz="quarter" idx="13"/>
          </p:nvPr>
        </p:nvSpPr>
        <p:spPr>
          <a:xfrm>
            <a:off x="457200" y="1752600"/>
            <a:ext cx="8229600" cy="46482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641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114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246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Dar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86583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284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oup Wor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8658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96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oup Work Dar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86583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075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i="0" cap="all">
                <a:solidFill>
                  <a:schemeClr val="bg1">
                    <a:lumMod val="85000"/>
                  </a:schemeClr>
                </a:solidFill>
                <a:latin typeface="Calibri"/>
                <a:cs typeface="Calibri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2CD6C-6F82-5D4B-8A84-CF166E349019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7F57F-4D20-4849-877F-87182ADBF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526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2CD6C-6F82-5D4B-8A84-CF166E349019}" type="datetimeFigureOut">
              <a:rPr lang="en-US" smtClean="0"/>
              <a:t>9/18/16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7F57F-4D20-4849-877F-87182ADBF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645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2CD6C-6F82-5D4B-8A84-CF166E349019}" type="datetimeFigureOut">
              <a:rPr lang="en-US" smtClean="0"/>
              <a:t>9/18/16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7F57F-4D20-4849-877F-87182ADBF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213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Dar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278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92CD6C-6F82-5D4B-8A84-CF166E349019}" type="datetimeFigureOut">
              <a:rPr lang="en-US" smtClean="0"/>
              <a:t>9/18/16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7F57F-4D20-4849-877F-87182ADBF8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471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0" r:id="rId4"/>
    <p:sldLayoutId id="2147483662" r:id="rId5"/>
    <p:sldLayoutId id="2147483651" r:id="rId6"/>
    <p:sldLayoutId id="2147483652" r:id="rId7"/>
    <p:sldLayoutId id="2147483653" r:id="rId8"/>
    <p:sldLayoutId id="2147483654" r:id="rId9"/>
    <p:sldLayoutId id="2147483663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4" r:id="rId16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Cambria"/>
          <a:ea typeface="+mj-ea"/>
          <a:cs typeface="Cambr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Cambria"/>
          <a:ea typeface="+mn-ea"/>
          <a:cs typeface="Cambri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Cambria"/>
          <a:ea typeface="+mn-ea"/>
          <a:cs typeface="Cambri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ambria"/>
          <a:ea typeface="+mn-ea"/>
          <a:cs typeface="Cambri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Cambria"/>
          <a:ea typeface="+mn-ea"/>
          <a:cs typeface="Cambri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Cambria"/>
          <a:ea typeface="+mn-ea"/>
          <a:cs typeface="Cambri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I210 Information Infrastructure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227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Formatting </a:t>
            </a:r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3700" dirty="0" smtClean="0"/>
              <a:t>Let’s say we want to print out a date as </a:t>
            </a:r>
            <a:r>
              <a:rPr lang="en-US" sz="3700" i="1" dirty="0" smtClean="0"/>
              <a:t>Month Day, Year:</a:t>
            </a:r>
          </a:p>
          <a:p>
            <a:pPr marL="0" indent="0">
              <a:buNone/>
            </a:pPr>
            <a:endParaRPr lang="en-US" dirty="0"/>
          </a:p>
          <a:p>
            <a:pPr marL="400050" lvl="1" indent="0">
              <a:buNone/>
            </a:pPr>
            <a:r>
              <a:rPr lang="en-US" sz="3600" dirty="0">
                <a:latin typeface="Calibri"/>
                <a:cs typeface="Calibri"/>
              </a:rPr>
              <a:t>month = "</a:t>
            </a:r>
            <a:r>
              <a:rPr lang="en-US" sz="3600" dirty="0" smtClean="0">
                <a:latin typeface="Calibri"/>
                <a:cs typeface="Calibri"/>
              </a:rPr>
              <a:t>May"</a:t>
            </a:r>
            <a:endParaRPr lang="en-US" sz="3600" dirty="0">
              <a:latin typeface="Calibri"/>
              <a:cs typeface="Calibri"/>
            </a:endParaRPr>
          </a:p>
          <a:p>
            <a:pPr marL="400050" lvl="1" indent="0">
              <a:buNone/>
            </a:pPr>
            <a:r>
              <a:rPr lang="en-US" sz="3600" dirty="0">
                <a:latin typeface="Calibri"/>
                <a:cs typeface="Calibri"/>
              </a:rPr>
              <a:t>day = </a:t>
            </a:r>
            <a:r>
              <a:rPr lang="en-US" sz="3600" dirty="0" smtClean="0">
                <a:latin typeface="Calibri"/>
                <a:cs typeface="Calibri"/>
              </a:rPr>
              <a:t>23</a:t>
            </a:r>
            <a:endParaRPr lang="en-US" sz="3600" dirty="0">
              <a:latin typeface="Calibri"/>
              <a:cs typeface="Calibri"/>
            </a:endParaRPr>
          </a:p>
          <a:p>
            <a:pPr marL="400050" lvl="1" indent="0">
              <a:buNone/>
            </a:pPr>
            <a:r>
              <a:rPr lang="en-US" sz="3600" dirty="0">
                <a:latin typeface="Calibri"/>
                <a:cs typeface="Calibri"/>
              </a:rPr>
              <a:t>year = 2016</a:t>
            </a:r>
          </a:p>
          <a:p>
            <a:pPr marL="400050" lvl="1" indent="0">
              <a:buNone/>
            </a:pPr>
            <a:endParaRPr lang="en-US" sz="3600" b="1" dirty="0">
              <a:latin typeface="Calibri"/>
              <a:cs typeface="Calibri"/>
            </a:endParaRPr>
          </a:p>
          <a:p>
            <a:pPr marL="400050" lvl="1" indent="0">
              <a:buNone/>
            </a:pPr>
            <a:r>
              <a:rPr lang="en-US" sz="3600" b="1" dirty="0">
                <a:latin typeface="Calibri"/>
                <a:cs typeface="Calibri"/>
              </a:rPr>
              <a:t>output = </a:t>
            </a:r>
            <a:r>
              <a:rPr lang="en-US" sz="3600" b="1" dirty="0" smtClean="0">
                <a:latin typeface="Calibri"/>
                <a:cs typeface="Calibri"/>
              </a:rPr>
              <a:t>"{0} {1}</a:t>
            </a:r>
            <a:r>
              <a:rPr lang="en-US" sz="3600" b="1" dirty="0">
                <a:latin typeface="Calibri"/>
                <a:cs typeface="Calibri"/>
              </a:rPr>
              <a:t>, </a:t>
            </a:r>
            <a:r>
              <a:rPr lang="en-US" sz="3600" b="1" dirty="0" smtClean="0">
                <a:latin typeface="Calibri"/>
                <a:cs typeface="Calibri"/>
              </a:rPr>
              <a:t>{2}</a:t>
            </a:r>
            <a:r>
              <a:rPr lang="en-US" sz="3600" b="1" dirty="0">
                <a:latin typeface="Calibri"/>
                <a:cs typeface="Calibri"/>
              </a:rPr>
              <a:t>"</a:t>
            </a:r>
          </a:p>
          <a:p>
            <a:pPr marL="400050" lvl="1" indent="0">
              <a:buNone/>
            </a:pPr>
            <a:r>
              <a:rPr lang="en-US" sz="3600" b="1" dirty="0">
                <a:latin typeface="Calibri"/>
                <a:cs typeface="Calibri"/>
              </a:rPr>
              <a:t>print(</a:t>
            </a:r>
            <a:r>
              <a:rPr lang="en-US" sz="3600" b="1" dirty="0" err="1">
                <a:latin typeface="Calibri"/>
                <a:cs typeface="Calibri"/>
              </a:rPr>
              <a:t>output.format</a:t>
            </a:r>
            <a:r>
              <a:rPr lang="en-US" sz="3600" b="1" dirty="0">
                <a:latin typeface="Calibri"/>
                <a:cs typeface="Calibri"/>
              </a:rPr>
              <a:t>(month, day, year)</a:t>
            </a:r>
            <a:r>
              <a:rPr lang="en-US" sz="3600" b="1" dirty="0" smtClean="0">
                <a:latin typeface="Calibri"/>
                <a:cs typeface="Calibri"/>
              </a:rPr>
              <a:t>)</a:t>
            </a:r>
          </a:p>
          <a:p>
            <a:pPr marL="400050" lvl="1" indent="0">
              <a:buNone/>
            </a:pPr>
            <a:endParaRPr lang="en-US" sz="3600" dirty="0">
              <a:latin typeface="Calibri"/>
              <a:cs typeface="Calibri"/>
            </a:endParaRPr>
          </a:p>
          <a:p>
            <a:pPr marL="400050" lvl="1" indent="0">
              <a:buNone/>
            </a:pPr>
            <a:r>
              <a:rPr lang="en-US" sz="3600" i="1" dirty="0" smtClean="0">
                <a:solidFill>
                  <a:schemeClr val="accent5"/>
                </a:solidFill>
                <a:latin typeface="Calibri"/>
                <a:cs typeface="Calibri"/>
              </a:rPr>
              <a:t>&gt;&gt; May 23, 2016</a:t>
            </a:r>
            <a:endParaRPr lang="en-US" sz="3600" i="1" dirty="0">
              <a:solidFill>
                <a:schemeClr val="accent5"/>
              </a:solidFill>
              <a:latin typeface="Calibri"/>
              <a:cs typeface="Calibri"/>
            </a:endParaRPr>
          </a:p>
          <a:p>
            <a:pPr marL="0" indent="0">
              <a:buNone/>
            </a:pPr>
            <a:endParaRPr lang="en-US" sz="3700" dirty="0"/>
          </a:p>
          <a:p>
            <a:pPr>
              <a:buFont typeface="Wingdings" charset="0"/>
              <a:buChar char="à"/>
            </a:pPr>
            <a:r>
              <a:rPr lang="en-US" sz="3700" i="1" dirty="0" smtClean="0"/>
              <a:t>Notice </a:t>
            </a:r>
            <a:r>
              <a:rPr lang="en-US" sz="3700" i="1" dirty="0" smtClean="0"/>
              <a:t>that </a:t>
            </a:r>
            <a:r>
              <a:rPr lang="en-US" sz="3700" b="1" i="1" dirty="0" smtClean="0">
                <a:solidFill>
                  <a:srgbClr val="FF0000"/>
                </a:solidFill>
              </a:rPr>
              <a:t>.format </a:t>
            </a:r>
            <a:r>
              <a:rPr lang="en-US" sz="3700" i="1" dirty="0" smtClean="0"/>
              <a:t>also converts the </a:t>
            </a:r>
            <a:r>
              <a:rPr lang="en-US" sz="3700" i="1" dirty="0" err="1" smtClean="0"/>
              <a:t>ints</a:t>
            </a:r>
            <a:r>
              <a:rPr lang="en-US" sz="3700" i="1" dirty="0" smtClean="0"/>
              <a:t> to strings. </a:t>
            </a:r>
            <a:endParaRPr lang="en-US" sz="3700" i="1" dirty="0" smtClean="0"/>
          </a:p>
          <a:p>
            <a:pPr>
              <a:buFont typeface="Wingdings" charset="0"/>
              <a:buChar char="à"/>
            </a:pPr>
            <a:r>
              <a:rPr lang="en-US" sz="3700" i="1" dirty="0" smtClean="0"/>
              <a:t>0, 1, 2, etc… represent index positions -- which variable passed to </a:t>
            </a:r>
            <a:r>
              <a:rPr lang="en-US" sz="3700" b="1" i="1" dirty="0" smtClean="0"/>
              <a:t>.format() </a:t>
            </a:r>
            <a:r>
              <a:rPr lang="en-US" sz="3700" i="1" dirty="0" smtClean="0"/>
              <a:t>should be displayed.</a:t>
            </a:r>
            <a:endParaRPr lang="en-US" sz="3700" i="1" dirty="0" smtClean="0"/>
          </a:p>
        </p:txBody>
      </p:sp>
    </p:spTree>
    <p:extLst>
      <p:ext uri="{BB962C8B-B14F-4D97-AF65-F5344CB8AC3E}">
        <p14:creationId xmlns:p14="http://schemas.microsoft.com/office/powerpoint/2010/main" val="40584737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- Formatting </a:t>
            </a:r>
            <a:r>
              <a:rPr lang="en-US" dirty="0" smtClean="0"/>
              <a:t>Output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99286"/>
            <a:ext cx="8229600" cy="52124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If </a:t>
            </a:r>
            <a:r>
              <a:rPr lang="en-US" sz="2800" dirty="0"/>
              <a:t>we need to print out several dates, it's now very easy to do </a:t>
            </a:r>
            <a:r>
              <a:rPr lang="en-US" sz="2800" dirty="0" smtClean="0"/>
              <a:t>so by changing </a:t>
            </a:r>
            <a:r>
              <a:rPr lang="en-US" sz="2800" dirty="0"/>
              <a:t>the variables we </a:t>
            </a:r>
            <a:r>
              <a:rPr lang="en-US" sz="2800" dirty="0" smtClean="0"/>
              <a:t>pass to </a:t>
            </a:r>
            <a:r>
              <a:rPr lang="en-US" sz="2800" b="1" dirty="0">
                <a:solidFill>
                  <a:srgbClr val="FF0000"/>
                </a:solidFill>
              </a:rPr>
              <a:t>.</a:t>
            </a:r>
            <a:r>
              <a:rPr lang="en-US" sz="2800" b="1" dirty="0" smtClean="0">
                <a:solidFill>
                  <a:srgbClr val="FF0000"/>
                </a:solidFill>
              </a:rPr>
              <a:t>format()</a:t>
            </a:r>
            <a:endParaRPr lang="en-US" sz="2800" b="1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914861"/>
            <a:ext cx="7839075" cy="2381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993110"/>
            <a:ext cx="4143375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236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Unpack the Sequence (Group Work)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Use </a:t>
            </a:r>
            <a:r>
              <a:rPr lang="en-US" sz="3600" i="1" dirty="0" smtClean="0"/>
              <a:t>unpacking</a:t>
            </a:r>
            <a:r>
              <a:rPr lang="en-US" sz="3600" dirty="0" smtClean="0"/>
              <a:t> and the </a:t>
            </a:r>
            <a:r>
              <a:rPr lang="en-US" sz="3600" b="1" dirty="0" smtClean="0">
                <a:solidFill>
                  <a:srgbClr val="FF0000"/>
                </a:solidFill>
              </a:rPr>
              <a:t>.format() </a:t>
            </a:r>
            <a:r>
              <a:rPr lang="en-US" sz="3600" dirty="0" smtClean="0"/>
              <a:t>method to print </a:t>
            </a:r>
            <a:r>
              <a:rPr lang="en-US" sz="3600" dirty="0" smtClean="0"/>
              <a:t>the data about each dinosaur </a:t>
            </a:r>
            <a:r>
              <a:rPr lang="en-US" sz="3600" dirty="0" smtClean="0"/>
              <a:t>in </a:t>
            </a:r>
            <a:r>
              <a:rPr lang="en-US" sz="3600" dirty="0" smtClean="0"/>
              <a:t>a nicely spaced table</a:t>
            </a:r>
            <a:r>
              <a:rPr lang="en-US" sz="3600" dirty="0" smtClean="0"/>
              <a:t>.</a:t>
            </a:r>
          </a:p>
          <a:p>
            <a:r>
              <a:rPr lang="en-US" sz="2400" dirty="0" smtClean="0"/>
              <a:t>Note: you might have to convert the weight to a </a:t>
            </a:r>
            <a:r>
              <a:rPr lang="en-US" sz="2400" b="1" i="1" dirty="0" smtClean="0"/>
              <a:t>string</a:t>
            </a:r>
            <a:r>
              <a:rPr lang="en-US" sz="2400" dirty="0" smtClean="0"/>
              <a:t> to get it to play nice when printing.</a:t>
            </a:r>
            <a:r>
              <a:rPr lang="en-US" sz="2400" dirty="0" smtClean="0">
                <a:solidFill>
                  <a:srgbClr val="0070C0"/>
                </a:solidFill>
              </a:rPr>
              <a:t/>
            </a:r>
            <a:br>
              <a:rPr lang="en-US" sz="2400" dirty="0" smtClean="0">
                <a:solidFill>
                  <a:srgbClr val="0070C0"/>
                </a:solidFill>
              </a:rPr>
            </a:b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95" y="4508035"/>
            <a:ext cx="8927951" cy="1926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791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Unpack the Sequence (Solution)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500"/>
            <a:ext cx="9144000" cy="342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225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17405" y="0"/>
            <a:ext cx="12192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786558" y="1"/>
            <a:ext cx="4357442" cy="3293794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t" anchorCtr="0"/>
          <a:lstStyle/>
          <a:p>
            <a:r>
              <a:rPr lang="en-US" sz="2800" b="1" i="1" dirty="0" smtClean="0">
                <a:solidFill>
                  <a:schemeClr val="tx1"/>
                </a:solidFill>
                <a:latin typeface="Calibri"/>
                <a:cs typeface="Calibri"/>
              </a:rPr>
              <a:t>Great work! </a:t>
            </a:r>
            <a:r>
              <a:rPr lang="en-US" sz="2800" dirty="0" smtClean="0">
                <a:solidFill>
                  <a:schemeClr val="tx1"/>
                </a:solidFill>
                <a:latin typeface="Calibri"/>
                <a:cs typeface="Calibri"/>
              </a:rPr>
              <a:t/>
            </a:r>
            <a:br>
              <a:rPr lang="en-US" sz="2800" dirty="0" smtClean="0">
                <a:solidFill>
                  <a:schemeClr val="tx1"/>
                </a:solidFill>
                <a:latin typeface="Calibri"/>
                <a:cs typeface="Calibri"/>
              </a:rPr>
            </a:br>
            <a:r>
              <a:rPr lang="en-US" sz="2800" dirty="0" smtClean="0">
                <a:solidFill>
                  <a:schemeClr val="tx1"/>
                </a:solidFill>
                <a:latin typeface="Calibri"/>
                <a:cs typeface="Calibri"/>
              </a:rPr>
              <a:t>Now that you’ve helped organize the data, create a way for your team to keep track of each dinosaur’s nest and the number of fossilized eggs </a:t>
            </a:r>
            <a:r>
              <a:rPr lang="en-US" sz="2800" dirty="0">
                <a:solidFill>
                  <a:schemeClr val="tx1"/>
                </a:solidFill>
                <a:latin typeface="Calibri"/>
                <a:cs typeface="Calibri"/>
              </a:rPr>
              <a:t>f</a:t>
            </a:r>
            <a:r>
              <a:rPr lang="en-US" sz="2800" dirty="0" smtClean="0">
                <a:solidFill>
                  <a:schemeClr val="tx1"/>
                </a:solidFill>
                <a:latin typeface="Calibri"/>
                <a:cs typeface="Calibri"/>
              </a:rPr>
              <a:t>ound.</a:t>
            </a:r>
          </a:p>
        </p:txBody>
      </p:sp>
    </p:spTree>
    <p:extLst>
      <p:ext uri="{BB962C8B-B14F-4D97-AF65-F5344CB8AC3E}">
        <p14:creationId xmlns:p14="http://schemas.microsoft.com/office/powerpoint/2010/main" val="2004615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Table Print </a:t>
            </a:r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4435643" cy="5086583"/>
          </a:xfr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Use </a:t>
            </a:r>
            <a:r>
              <a:rPr lang="en-US" sz="2400" b="1" dirty="0" err="1" smtClean="0"/>
              <a:t>table_print</a:t>
            </a:r>
            <a:r>
              <a:rPr lang="en-US" sz="2400" b="1" dirty="0" smtClean="0"/>
              <a:t> v3 </a:t>
            </a:r>
            <a:r>
              <a:rPr lang="en-US" sz="2400" dirty="0" smtClean="0"/>
              <a:t>to complete this problem.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b="1" i="1" dirty="0" smtClean="0">
                <a:solidFill>
                  <a:srgbClr val="0070C0"/>
                </a:solidFill>
              </a:rPr>
              <a:t>The </a:t>
            </a:r>
            <a:r>
              <a:rPr lang="en-US" sz="2400" b="1" i="1" dirty="0" smtClean="0">
                <a:solidFill>
                  <a:srgbClr val="0070C0"/>
                </a:solidFill>
              </a:rPr>
              <a:t>code in </a:t>
            </a:r>
            <a:r>
              <a:rPr lang="en-US" sz="2400" b="1" i="1" dirty="0" smtClean="0">
                <a:solidFill>
                  <a:srgbClr val="0070C0"/>
                </a:solidFill>
              </a:rPr>
              <a:t>this function </a:t>
            </a:r>
            <a:br>
              <a:rPr lang="en-US" sz="2400" b="1" i="1" dirty="0" smtClean="0">
                <a:solidFill>
                  <a:srgbClr val="0070C0"/>
                </a:solidFill>
              </a:rPr>
            </a:br>
            <a:r>
              <a:rPr lang="en-US" sz="2400" b="1" i="1" dirty="0" smtClean="0">
                <a:solidFill>
                  <a:srgbClr val="0070C0"/>
                </a:solidFill>
              </a:rPr>
              <a:t>doesn’t </a:t>
            </a:r>
            <a:r>
              <a:rPr lang="en-US" sz="2400" b="1" i="1" dirty="0" smtClean="0">
                <a:solidFill>
                  <a:srgbClr val="0070C0"/>
                </a:solidFill>
              </a:rPr>
              <a:t>change!!</a:t>
            </a:r>
          </a:p>
          <a:p>
            <a:endParaRPr lang="en-US" sz="2400" dirty="0" smtClean="0"/>
          </a:p>
          <a:p>
            <a:r>
              <a:rPr lang="en-US" sz="2400" dirty="0" smtClean="0"/>
              <a:t>Enter each dinosaur’s name (which nest found) and how many eggs, individually. Display all names </a:t>
            </a:r>
            <a:r>
              <a:rPr lang="en-US" sz="2400" dirty="0" smtClean="0"/>
              <a:t>and </a:t>
            </a:r>
            <a:r>
              <a:rPr lang="en-US" sz="2400" dirty="0" smtClean="0"/>
              <a:t>number of eggs found after each entry.</a:t>
            </a:r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We’ll use the 3</a:t>
            </a:r>
            <a:r>
              <a:rPr lang="en-US" sz="2400" baseline="30000" dirty="0" smtClean="0"/>
              <a:t>rd</a:t>
            </a:r>
            <a:r>
              <a:rPr lang="en-US" sz="2400" dirty="0" smtClean="0"/>
              <a:t> argument (padding) to </a:t>
            </a:r>
            <a:r>
              <a:rPr lang="en-US" sz="2400" b="1" dirty="0" err="1" smtClean="0">
                <a:solidFill>
                  <a:srgbClr val="FF0000"/>
                </a:solidFill>
              </a:rPr>
              <a:t>table_print</a:t>
            </a:r>
            <a:r>
              <a:rPr lang="en-US" sz="2400" dirty="0" smtClean="0">
                <a:solidFill>
                  <a:srgbClr val="FF0000"/>
                </a:solidFill>
              </a:rPr>
              <a:t> </a:t>
            </a:r>
            <a:r>
              <a:rPr lang="en-US" sz="2400" dirty="0" smtClean="0"/>
              <a:t>to automatically re-size the table as larger values are entered</a:t>
            </a:r>
            <a:r>
              <a:rPr lang="en-US" sz="2400" dirty="0" smtClean="0"/>
              <a:t>!</a:t>
            </a:r>
          </a:p>
          <a:p>
            <a:endParaRPr lang="en-US" sz="2400" dirty="0" smtClean="0"/>
          </a:p>
          <a:p>
            <a:r>
              <a:rPr lang="en-US" sz="2400" dirty="0" smtClean="0"/>
              <a:t>Remember: ‘</a:t>
            </a:r>
            <a:r>
              <a:rPr lang="en-US" sz="2400" b="1" dirty="0" smtClean="0"/>
              <a:t>\n</a:t>
            </a:r>
            <a:r>
              <a:rPr lang="en-US" sz="2400" dirty="0" smtClean="0"/>
              <a:t>’ = </a:t>
            </a:r>
            <a:r>
              <a:rPr lang="en-US" sz="2400" b="1" dirty="0" smtClean="0"/>
              <a:t>new line</a:t>
            </a:r>
            <a:endParaRPr lang="en-US" sz="2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353" y="0"/>
            <a:ext cx="39906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62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128" y="274638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>Table Print 4</a:t>
            </a:r>
            <a:br>
              <a:rPr lang="en-US" dirty="0" smtClean="0"/>
            </a:br>
            <a:r>
              <a:rPr lang="en-US" dirty="0" smtClean="0"/>
              <a:t> (Solution)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314" y="0"/>
            <a:ext cx="61976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228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/>
          <p:cNvSpPr txBox="1">
            <a:spLocks/>
          </p:cNvSpPr>
          <p:nvPr/>
        </p:nvSpPr>
        <p:spPr>
          <a:xfrm>
            <a:off x="457200" y="280276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Cambria"/>
                <a:ea typeface="+mj-ea"/>
                <a:cs typeface="Cambria"/>
              </a:defRPr>
            </a:lvl1pPr>
          </a:lstStyle>
          <a:p>
            <a:r>
              <a:rPr lang="en-US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176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887831" cy="511148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</a:t>
            </a:r>
            <a:r>
              <a:rPr lang="en-US" dirty="0" smtClean="0"/>
              <a:t>ested sequences!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031" y="0"/>
            <a:ext cx="57989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260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Review – Nested </a:t>
            </a:r>
            <a:r>
              <a:rPr lang="en-US" dirty="0" smtClean="0"/>
              <a:t>Sequences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Items in Lists </a:t>
            </a:r>
            <a:r>
              <a:rPr lang="en-US" b="1" dirty="0" smtClean="0"/>
              <a:t>and Tuples can </a:t>
            </a:r>
            <a:r>
              <a:rPr lang="en-US" b="1" dirty="0" smtClean="0"/>
              <a:t>also be</a:t>
            </a:r>
            <a:br>
              <a:rPr lang="en-US" b="1" dirty="0" smtClean="0"/>
            </a:br>
            <a:r>
              <a:rPr lang="en-US" b="1" i="1" dirty="0" smtClean="0"/>
              <a:t>other</a:t>
            </a:r>
            <a:r>
              <a:rPr lang="en-US" b="1" dirty="0" smtClean="0"/>
              <a:t> Lists </a:t>
            </a:r>
            <a:r>
              <a:rPr lang="en-US" b="1" dirty="0" smtClean="0"/>
              <a:t>and </a:t>
            </a:r>
            <a:r>
              <a:rPr lang="en-US" b="1" dirty="0" smtClean="0"/>
              <a:t>Tuples</a:t>
            </a:r>
            <a:r>
              <a:rPr lang="en-US" b="1" dirty="0" smtClean="0"/>
              <a:t>:</a:t>
            </a:r>
            <a:endParaRPr lang="en-US" b="1" dirty="0" smtClean="0"/>
          </a:p>
          <a:p>
            <a:pPr marL="118872" indent="0">
              <a:buNone/>
            </a:pPr>
            <a:endParaRPr lang="en-US" dirty="0"/>
          </a:p>
          <a:p>
            <a:pPr marL="118872" indent="0">
              <a:buNone/>
            </a:pPr>
            <a:r>
              <a:rPr lang="en-US" sz="2800" b="1" dirty="0" err="1" smtClean="0">
                <a:solidFill>
                  <a:srgbClr val="FF0000"/>
                </a:solidFill>
                <a:latin typeface="Calibri"/>
                <a:cs typeface="Calibri"/>
              </a:rPr>
              <a:t>nested_list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 = 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[ </a:t>
            </a:r>
            <a:r>
              <a:rPr lang="en-US" sz="2800" b="1" dirty="0" smtClean="0">
                <a:solidFill>
                  <a:schemeClr val="accent3"/>
                </a:solidFill>
                <a:latin typeface="Calibri"/>
                <a:cs typeface="Calibri"/>
              </a:rPr>
              <a:t>(</a:t>
            </a:r>
            <a:r>
              <a:rPr lang="en-US" sz="2800" b="1" dirty="0" smtClean="0">
                <a:solidFill>
                  <a:schemeClr val="accent3"/>
                </a:solidFill>
                <a:latin typeface="Calibri"/>
                <a:cs typeface="Calibri"/>
              </a:rPr>
              <a:t>"</a:t>
            </a:r>
            <a:r>
              <a:rPr lang="en-US" sz="2800" b="1" dirty="0" err="1" smtClean="0">
                <a:solidFill>
                  <a:schemeClr val="accent3"/>
                </a:solidFill>
                <a:latin typeface="Calibri"/>
                <a:cs typeface="Calibri"/>
              </a:rPr>
              <a:t>Python","PHP</a:t>
            </a:r>
            <a:r>
              <a:rPr lang="en-US" sz="2800" b="1" dirty="0" smtClean="0">
                <a:solidFill>
                  <a:schemeClr val="accent3"/>
                </a:solidFill>
                <a:latin typeface="Calibri"/>
                <a:cs typeface="Calibri"/>
              </a:rPr>
              <a:t>")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,</a:t>
            </a:r>
            <a:r>
              <a:rPr lang="en-US" sz="2800" b="1" dirty="0" smtClean="0">
                <a:solidFill>
                  <a:schemeClr val="accent3"/>
                </a:solidFill>
                <a:latin typeface="Calibri"/>
                <a:cs typeface="Calibri"/>
              </a:rPr>
              <a:t> "Hello"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,</a:t>
            </a:r>
            <a:r>
              <a:rPr lang="en-US" sz="2800" b="1" dirty="0" smtClean="0">
                <a:solidFill>
                  <a:schemeClr val="accent3"/>
                </a:solidFill>
                <a:latin typeface="Calibri"/>
                <a:cs typeface="Calibri"/>
              </a:rPr>
              <a:t> [</a:t>
            </a:r>
            <a:r>
              <a:rPr lang="en-US" sz="2800" b="1" dirty="0" smtClean="0">
                <a:solidFill>
                  <a:schemeClr val="accent3"/>
                </a:solidFill>
                <a:latin typeface="Calibri"/>
                <a:cs typeface="Calibri"/>
              </a:rPr>
              <a:t>2.3</a:t>
            </a:r>
            <a:r>
              <a:rPr lang="en-US" sz="2800" b="1" dirty="0" smtClean="0">
                <a:solidFill>
                  <a:schemeClr val="accent3"/>
                </a:solidFill>
                <a:latin typeface="Calibri"/>
                <a:cs typeface="Calibri"/>
              </a:rPr>
              <a:t>, 4</a:t>
            </a:r>
            <a:r>
              <a:rPr lang="en-US" sz="2800" b="1" dirty="0" smtClean="0">
                <a:solidFill>
                  <a:schemeClr val="accent3"/>
                </a:solidFill>
                <a:latin typeface="Calibri"/>
                <a:cs typeface="Calibri"/>
              </a:rPr>
              <a:t>] 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]</a:t>
            </a:r>
            <a:endParaRPr lang="en-US" sz="2800" b="1" dirty="0">
              <a:solidFill>
                <a:srgbClr val="FF0000"/>
              </a:solidFill>
              <a:latin typeface="Calibri"/>
              <a:cs typeface="Calibri"/>
            </a:endParaRPr>
          </a:p>
          <a:p>
            <a:pPr marL="118872" indent="0">
              <a:buNone/>
            </a:pPr>
            <a:r>
              <a:rPr lang="en-US" sz="2800" b="1" dirty="0" err="1" smtClean="0">
                <a:solidFill>
                  <a:srgbClr val="FF0000"/>
                </a:solidFill>
                <a:latin typeface="Calibri"/>
                <a:cs typeface="Calibri"/>
              </a:rPr>
              <a:t>nested_tuple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 = 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( </a:t>
            </a:r>
            <a:r>
              <a:rPr lang="en-US" sz="2800" b="1" dirty="0" smtClean="0">
                <a:solidFill>
                  <a:srgbClr val="B50B1B"/>
                </a:solidFill>
                <a:latin typeface="Calibri"/>
                <a:cs typeface="Calibri"/>
              </a:rPr>
              <a:t>(</a:t>
            </a:r>
            <a:r>
              <a:rPr lang="en-US" sz="2800" b="1" dirty="0" smtClean="0">
                <a:solidFill>
                  <a:srgbClr val="B50B1B"/>
                </a:solidFill>
                <a:latin typeface="Calibri"/>
                <a:cs typeface="Calibri"/>
              </a:rPr>
              <a:t>"</a:t>
            </a:r>
            <a:r>
              <a:rPr lang="en-US" sz="2800" b="1" dirty="0" err="1" smtClean="0">
                <a:solidFill>
                  <a:srgbClr val="B50B1B"/>
                </a:solidFill>
                <a:latin typeface="Calibri"/>
                <a:cs typeface="Calibri"/>
              </a:rPr>
              <a:t>Python","PHP</a:t>
            </a:r>
            <a:r>
              <a:rPr lang="en-US" sz="2800" b="1" dirty="0" smtClean="0">
                <a:solidFill>
                  <a:srgbClr val="B50B1B"/>
                </a:solidFill>
                <a:latin typeface="Calibri"/>
                <a:cs typeface="Calibri"/>
              </a:rPr>
              <a:t>")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,</a:t>
            </a:r>
            <a:r>
              <a:rPr lang="en-US" sz="2800" b="1" dirty="0" smtClean="0">
                <a:solidFill>
                  <a:srgbClr val="B50B1B"/>
                </a:solidFill>
                <a:latin typeface="Calibri"/>
                <a:cs typeface="Calibri"/>
              </a:rPr>
              <a:t> "Hello"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,</a:t>
            </a:r>
            <a:r>
              <a:rPr lang="en-US" sz="2800" b="1" dirty="0" smtClean="0">
                <a:solidFill>
                  <a:srgbClr val="B50B1B"/>
                </a:solidFill>
                <a:latin typeface="Calibri"/>
                <a:cs typeface="Calibri"/>
              </a:rPr>
              <a:t> </a:t>
            </a:r>
            <a:r>
              <a:rPr lang="en-US" sz="2800" b="1" dirty="0">
                <a:solidFill>
                  <a:srgbClr val="B50B1B"/>
                </a:solidFill>
                <a:latin typeface="Calibri"/>
                <a:cs typeface="Calibri"/>
              </a:rPr>
              <a:t>[</a:t>
            </a:r>
            <a:r>
              <a:rPr lang="en-US" sz="2800" b="1" dirty="0" smtClean="0">
                <a:solidFill>
                  <a:srgbClr val="B50B1B"/>
                </a:solidFill>
                <a:latin typeface="Calibri"/>
                <a:cs typeface="Calibri"/>
              </a:rPr>
              <a:t>2.3</a:t>
            </a:r>
            <a:r>
              <a:rPr lang="en-US" sz="2800" b="1" dirty="0">
                <a:solidFill>
                  <a:srgbClr val="B50B1B"/>
                </a:solidFill>
                <a:latin typeface="Calibri"/>
                <a:cs typeface="Calibri"/>
              </a:rPr>
              <a:t>, 4</a:t>
            </a:r>
            <a:r>
              <a:rPr lang="en-US" sz="2800" b="1" dirty="0" smtClean="0">
                <a:solidFill>
                  <a:srgbClr val="B50B1B"/>
                </a:solidFill>
                <a:latin typeface="Calibri"/>
                <a:cs typeface="Calibri"/>
              </a:rPr>
              <a:t>] 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)</a:t>
            </a:r>
          </a:p>
          <a:p>
            <a:pPr marL="118872" indent="0">
              <a:buNone/>
            </a:pPr>
            <a:endParaRPr lang="en-US" b="1" i="1" dirty="0" smtClean="0">
              <a:solidFill>
                <a:srgbClr val="FF0000"/>
              </a:solidFill>
              <a:latin typeface="Calibri"/>
              <a:cs typeface="Calibri"/>
            </a:endParaRPr>
          </a:p>
          <a:p>
            <a:pPr marL="118872" indent="0">
              <a:buNone/>
            </a:pPr>
            <a:r>
              <a:rPr lang="en-US" i="1" dirty="0" smtClean="0"/>
              <a:t>Ok, so we can truly mix and match what items are in our lists or tuples.</a:t>
            </a:r>
            <a:endParaRPr lang="en-US" b="1" i="1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119370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Review – Nested </a:t>
            </a:r>
            <a:r>
              <a:rPr lang="en-US" dirty="0" smtClean="0"/>
              <a:t>Sequences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8872" indent="0">
              <a:buNone/>
            </a:pPr>
            <a:r>
              <a:rPr lang="en-US" sz="2800" b="1" dirty="0">
                <a:solidFill>
                  <a:srgbClr val="FF0000"/>
                </a:solidFill>
                <a:latin typeface="Calibri"/>
                <a:cs typeface="Calibri"/>
              </a:rPr>
              <a:t>scores = 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[ ("Max"</a:t>
            </a:r>
            <a:r>
              <a:rPr lang="en-US" sz="2800" b="1" dirty="0">
                <a:solidFill>
                  <a:srgbClr val="FF0000"/>
                </a:solidFill>
                <a:latin typeface="Calibri"/>
                <a:cs typeface="Calibri"/>
              </a:rPr>
              <a:t>, 200), 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(</a:t>
            </a:r>
            <a:r>
              <a:rPr lang="en-US" sz="2800" b="1" dirty="0">
                <a:solidFill>
                  <a:srgbClr val="FF0000"/>
                </a:solidFill>
                <a:latin typeface="Calibri"/>
                <a:cs typeface="Calibri"/>
              </a:rPr>
              <a:t>"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Ava"</a:t>
            </a:r>
            <a:r>
              <a:rPr lang="en-US" sz="2800" b="1" dirty="0">
                <a:solidFill>
                  <a:srgbClr val="FF0000"/>
                </a:solidFill>
                <a:latin typeface="Calibri"/>
                <a:cs typeface="Calibri"/>
              </a:rPr>
              <a:t>, 180), 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(</a:t>
            </a:r>
            <a:r>
              <a:rPr lang="en-US" sz="2800" b="1" dirty="0">
                <a:solidFill>
                  <a:srgbClr val="FF0000"/>
                </a:solidFill>
                <a:latin typeface="Calibri"/>
                <a:cs typeface="Calibri"/>
              </a:rPr>
              <a:t>"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Seth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"</a:t>
            </a:r>
            <a:r>
              <a:rPr lang="en-US" sz="2800" b="1" dirty="0">
                <a:solidFill>
                  <a:srgbClr val="FF0000"/>
                </a:solidFill>
                <a:latin typeface="Calibri"/>
                <a:cs typeface="Calibri"/>
              </a:rPr>
              <a:t>, 215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) ]</a:t>
            </a:r>
            <a:endParaRPr lang="en-US" sz="2800" b="1" dirty="0">
              <a:solidFill>
                <a:srgbClr val="FF0000"/>
              </a:solidFill>
              <a:latin typeface="Calibri"/>
              <a:cs typeface="Calibri"/>
            </a:endParaRP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I</a:t>
            </a:r>
            <a:r>
              <a:rPr lang="en-US" dirty="0" smtClean="0"/>
              <a:t>f the nesting happens in a </a:t>
            </a:r>
            <a:r>
              <a:rPr lang="en-US" b="1" i="1" dirty="0" smtClean="0"/>
              <a:t>pattern</a:t>
            </a:r>
            <a:r>
              <a:rPr lang="en-US" dirty="0" smtClean="0"/>
              <a:t> like this, we can think of our nested list </a:t>
            </a:r>
            <a:r>
              <a:rPr lang="en-US" dirty="0" smtClean="0"/>
              <a:t>as a </a:t>
            </a:r>
            <a:r>
              <a:rPr lang="en-US" b="1" dirty="0" smtClean="0"/>
              <a:t>table</a:t>
            </a:r>
            <a:r>
              <a:rPr lang="en-US" dirty="0" smtClean="0"/>
              <a:t>:</a:t>
            </a:r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107735"/>
              </p:ext>
            </p:extLst>
          </p:nvPr>
        </p:nvGraphicFramePr>
        <p:xfrm>
          <a:off x="457199" y="3958422"/>
          <a:ext cx="8229600" cy="25263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631591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Name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FF"/>
                          </a:solidFill>
                        </a:rPr>
                        <a:t>Score</a:t>
                      </a:r>
                      <a:endParaRPr lang="en-US" dirty="0">
                        <a:solidFill>
                          <a:srgbClr val="FFFFFF"/>
                        </a:solidFill>
                      </a:endParaRPr>
                    </a:p>
                  </a:txBody>
                  <a:tcPr anchor="ctr"/>
                </a:tc>
              </a:tr>
              <a:tr h="63159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Row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“Max”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200</a:t>
                      </a:r>
                      <a:endParaRPr lang="en-US" dirty="0"/>
                    </a:p>
                  </a:txBody>
                  <a:tcPr anchor="ctr"/>
                </a:tc>
              </a:tr>
              <a:tr h="63159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Row 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“Ava”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180</a:t>
                      </a:r>
                      <a:endParaRPr lang="en-US" dirty="0"/>
                    </a:p>
                  </a:txBody>
                  <a:tcPr anchor="ctr"/>
                </a:tc>
              </a:tr>
              <a:tr h="631591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Row 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“Seth”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215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543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Use Nested Sequences?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i="1" dirty="0" smtClean="0"/>
              <a:t>ASK: </a:t>
            </a:r>
          </a:p>
          <a:p>
            <a:r>
              <a:rPr lang="en-US" dirty="0" smtClean="0"/>
              <a:t>Do I need </a:t>
            </a:r>
            <a:r>
              <a:rPr lang="en-US" dirty="0"/>
              <a:t>to store multiple pieces of </a:t>
            </a:r>
            <a:r>
              <a:rPr lang="en-US" dirty="0" smtClean="0"/>
              <a:t>data?</a:t>
            </a:r>
          </a:p>
          <a:p>
            <a:r>
              <a:rPr lang="en-US" dirty="0" smtClean="0"/>
              <a:t>Does </a:t>
            </a:r>
            <a:r>
              <a:rPr lang="en-US" dirty="0"/>
              <a:t>each piece of data </a:t>
            </a:r>
            <a:r>
              <a:rPr lang="en-US" dirty="0" smtClean="0"/>
              <a:t>need multiple </a:t>
            </a:r>
            <a:r>
              <a:rPr lang="en-US" dirty="0"/>
              <a:t>parts? </a:t>
            </a:r>
          </a:p>
          <a:p>
            <a:pPr lvl="1"/>
            <a:r>
              <a:rPr lang="en-US" sz="2600" dirty="0"/>
              <a:t>Would a table make sense to represent </a:t>
            </a:r>
            <a:r>
              <a:rPr lang="en-US" sz="2600" dirty="0" smtClean="0"/>
              <a:t>my data</a:t>
            </a:r>
            <a:r>
              <a:rPr lang="en-US" sz="2600" dirty="0"/>
              <a:t>?</a:t>
            </a:r>
          </a:p>
          <a:p>
            <a:pPr marL="0" indent="0">
              <a:buNone/>
            </a:pPr>
            <a:endParaRPr lang="en-US" sz="3000" i="1" dirty="0" smtClean="0"/>
          </a:p>
          <a:p>
            <a:pPr marL="0" indent="0">
              <a:buNone/>
            </a:pPr>
            <a:r>
              <a:rPr lang="en-US" sz="3000" i="1" dirty="0" smtClean="0"/>
              <a:t>AIs </a:t>
            </a:r>
            <a:r>
              <a:rPr lang="en-US" sz="3000" i="1" dirty="0"/>
              <a:t>/ UIs share </a:t>
            </a:r>
            <a:r>
              <a:rPr lang="en-US" sz="3000" i="1" dirty="0" smtClean="0"/>
              <a:t>your opinions </a:t>
            </a:r>
            <a:r>
              <a:rPr lang="en-US" sz="3000" i="1" dirty="0"/>
              <a:t>on </a:t>
            </a:r>
            <a:r>
              <a:rPr lang="en-US" sz="3000" i="1" dirty="0" smtClean="0"/>
              <a:t>this:</a:t>
            </a:r>
            <a:endParaRPr lang="en-US" sz="3000" dirty="0" smtClean="0"/>
          </a:p>
          <a:p>
            <a:r>
              <a:rPr lang="en-US" sz="3000" dirty="0" smtClean="0"/>
              <a:t>When </a:t>
            </a:r>
            <a:r>
              <a:rPr lang="en-US" sz="3000" dirty="0" smtClean="0"/>
              <a:t>is a good time to use a nested sequence?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587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04746"/>
            <a:ext cx="9144000" cy="796636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307049"/>
            <a:ext cx="3609474" cy="13677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400" b="1" dirty="0" smtClean="0">
                <a:solidFill>
                  <a:schemeClr val="tx1"/>
                </a:solidFill>
                <a:latin typeface="Calibri"/>
                <a:cs typeface="Calibri"/>
              </a:rPr>
              <a:t> DINOSAURS</a:t>
            </a:r>
            <a:endParaRPr lang="en-US" sz="4400" b="1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1674811"/>
            <a:ext cx="3609474" cy="3712663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80" tIns="91440" rIns="182880" bIns="91440" rtlCol="0" anchor="t" anchorCtr="0"/>
          <a:lstStyle/>
          <a:p>
            <a:r>
              <a:rPr lang="en-US" sz="2800" dirty="0" smtClean="0">
                <a:solidFill>
                  <a:schemeClr val="tx1"/>
                </a:solidFill>
                <a:latin typeface="Calibri"/>
                <a:cs typeface="Calibri"/>
              </a:rPr>
              <a:t>As part of IU Geology, you take a trip to Montana. Your group discovers fossilized dinosaur nests! Can you help your team better organize and display their data?</a:t>
            </a:r>
            <a:endParaRPr lang="en-US" sz="28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342210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Nest the Sequence (Group Work)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With your group, put the following </a:t>
            </a:r>
            <a:r>
              <a:rPr lang="en-US" sz="3600" dirty="0" smtClean="0"/>
              <a:t>basic dinosaur data </a:t>
            </a:r>
            <a:r>
              <a:rPr lang="en-US" sz="3600" dirty="0" smtClean="0"/>
              <a:t>into a nested sequence:</a:t>
            </a:r>
          </a:p>
          <a:p>
            <a:pPr marL="118872" indent="0">
              <a:buNone/>
            </a:pPr>
            <a:r>
              <a:rPr lang="en-US" sz="2400" dirty="0" smtClean="0">
                <a:solidFill>
                  <a:srgbClr val="0070C0"/>
                </a:solidFill>
              </a:rPr>
              <a:t/>
            </a:r>
            <a:br>
              <a:rPr lang="en-US" sz="2400" dirty="0" smtClean="0">
                <a:solidFill>
                  <a:srgbClr val="0070C0"/>
                </a:solidFill>
              </a:rPr>
            </a:br>
            <a:endParaRPr lang="en-US" sz="2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3028731"/>
              </p:ext>
            </p:extLst>
          </p:nvPr>
        </p:nvGraphicFramePr>
        <p:xfrm>
          <a:off x="41865" y="3223020"/>
          <a:ext cx="9067800" cy="33076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3560"/>
                <a:gridCol w="1940329"/>
                <a:gridCol w="1686791"/>
                <a:gridCol w="1620539"/>
                <a:gridCol w="2006581"/>
              </a:tblGrid>
              <a:tr h="43178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Dinosaurs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FF"/>
                          </a:solidFill>
                        </a:rPr>
                        <a:t>Name</a:t>
                      </a:r>
                      <a:endParaRPr lang="en-US" dirty="0">
                        <a:solidFill>
                          <a:srgbClr val="FFFFFF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FF"/>
                          </a:solidFill>
                        </a:rPr>
                        <a:t>Weight </a:t>
                      </a:r>
                      <a:br>
                        <a:rPr lang="en-US" dirty="0" smtClean="0">
                          <a:solidFill>
                            <a:srgbClr val="FFFFFF"/>
                          </a:solidFill>
                        </a:rPr>
                      </a:br>
                      <a:r>
                        <a:rPr lang="en-US" dirty="0" smtClean="0">
                          <a:solidFill>
                            <a:srgbClr val="FFFFFF"/>
                          </a:solidFill>
                        </a:rPr>
                        <a:t>in </a:t>
                      </a:r>
                      <a:r>
                        <a:rPr lang="en-US" dirty="0" err="1" smtClean="0">
                          <a:solidFill>
                            <a:srgbClr val="FFFFFF"/>
                          </a:solidFill>
                        </a:rPr>
                        <a:t>Lbs</a:t>
                      </a:r>
                      <a:endParaRPr lang="en-US" dirty="0">
                        <a:solidFill>
                          <a:srgbClr val="FFFFFF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FF"/>
                          </a:solidFill>
                        </a:rPr>
                        <a:t>Description</a:t>
                      </a:r>
                      <a:endParaRPr lang="en-US" dirty="0">
                        <a:solidFill>
                          <a:srgbClr val="FFFFFF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FFFF"/>
                          </a:solidFill>
                        </a:rPr>
                        <a:t>Period</a:t>
                      </a:r>
                      <a:endParaRPr lang="en-US" dirty="0">
                        <a:solidFill>
                          <a:srgbClr val="FFFFFF"/>
                        </a:solidFill>
                      </a:endParaRPr>
                    </a:p>
                  </a:txBody>
                  <a:tcPr anchor="ctr"/>
                </a:tc>
              </a:tr>
              <a:tr h="74527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Row 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Tyrannosaurus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16000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carnivore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Late Cretaceous</a:t>
                      </a:r>
                      <a:endParaRPr lang="en-US" dirty="0"/>
                    </a:p>
                  </a:txBody>
                  <a:tcPr anchor="ctr"/>
                </a:tc>
              </a:tr>
              <a:tr h="431785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Row 1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Ankylosaurus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herbivore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Late Cretaceous</a:t>
                      </a:r>
                      <a:endParaRPr lang="en-US" dirty="0"/>
                    </a:p>
                  </a:txBody>
                  <a:tcPr anchor="ctr"/>
                </a:tc>
              </a:tr>
              <a:tr h="74527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Row 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Stegosaurus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herbivore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Late Jurassic</a:t>
                      </a:r>
                      <a:endParaRPr lang="en-US" dirty="0"/>
                    </a:p>
                  </a:txBody>
                  <a:tcPr anchor="ctr"/>
                </a:tc>
              </a:tr>
              <a:tr h="74527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Row 3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/>
                        <a:t>Deinonychus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175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carnivore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Early Cretaceous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2991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Nest the Sequence (Solution)</a:t>
            </a:r>
            <a:endParaRPr lang="en-US" dirty="0"/>
          </a:p>
        </p:txBody>
      </p:sp>
      <p:pic>
        <p:nvPicPr>
          <p:cNvPr id="8" name="Picture 7" descr="Screen Shot 2016-09-18 at 1.41.0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1300"/>
            <a:ext cx="9144000" cy="3813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469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Quick Review – Nested </a:t>
            </a:r>
            <a:r>
              <a:rPr lang="en-US" dirty="0" smtClean="0"/>
              <a:t>Sequences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 smtClean="0"/>
              <a:t>If we know </a:t>
            </a:r>
            <a:r>
              <a:rPr lang="en-US" sz="2800" i="1" dirty="0" smtClean="0"/>
              <a:t>exactly</a:t>
            </a:r>
            <a:r>
              <a:rPr lang="en-US" sz="2800" dirty="0" smtClean="0"/>
              <a:t> how many pieces are in the inner sequence, we can do what’s called </a:t>
            </a:r>
            <a:r>
              <a:rPr lang="en-US" sz="2800" b="1" dirty="0" smtClean="0"/>
              <a:t>unpacking</a:t>
            </a:r>
            <a:r>
              <a:rPr lang="en-US" sz="2800" dirty="0" smtClean="0"/>
              <a:t>.</a:t>
            </a:r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r>
              <a:rPr lang="en-US" sz="2800" dirty="0" smtClean="0"/>
              <a:t>This assigns the pieces of the inner sequence to multiple variables at once! This can be better when using 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entry[0]</a:t>
            </a:r>
            <a:r>
              <a:rPr lang="en-US" sz="2800" dirty="0" smtClean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sz="2800" dirty="0" smtClean="0"/>
              <a:t>or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b="1" dirty="0" smtClean="0">
                <a:solidFill>
                  <a:srgbClr val="FF0000"/>
                </a:solidFill>
                <a:latin typeface="Calibri"/>
                <a:cs typeface="Calibri"/>
              </a:rPr>
              <a:t>entry[1]</a:t>
            </a:r>
            <a:r>
              <a:rPr lang="en-US" sz="2800" dirty="0" smtClean="0">
                <a:latin typeface="Calibri"/>
                <a:cs typeface="Calibri"/>
              </a:rPr>
              <a:t> </a:t>
            </a:r>
            <a:r>
              <a:rPr lang="en-US" sz="2800" dirty="0" smtClean="0"/>
              <a:t>is confusing.</a:t>
            </a:r>
            <a:endParaRPr lang="en-US" dirty="0"/>
          </a:p>
        </p:txBody>
      </p:sp>
      <p:pic>
        <p:nvPicPr>
          <p:cNvPr id="5" name="Picture 4" descr="Screen Shot 2016-09-18 at 1.44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7430" y="2372650"/>
            <a:ext cx="7666468" cy="337753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086512" y="2702157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/>
                <a:cs typeface="Calibri"/>
              </a:rPr>
              <a:t>Output:</a:t>
            </a:r>
          </a:p>
          <a:p>
            <a:r>
              <a:rPr lang="en-US" sz="2000" b="1" dirty="0" smtClean="0">
                <a:solidFill>
                  <a:schemeClr val="accent5"/>
                </a:solidFill>
                <a:latin typeface="Calibri"/>
                <a:cs typeface="Calibri"/>
              </a:rPr>
              <a:t>&gt;&gt;&gt;</a:t>
            </a:r>
          </a:p>
          <a:p>
            <a:r>
              <a:rPr lang="en-US" sz="2000" b="1" dirty="0" smtClean="0">
                <a:solidFill>
                  <a:schemeClr val="accent5"/>
                </a:solidFill>
                <a:latin typeface="Calibri"/>
                <a:cs typeface="Calibri"/>
              </a:rPr>
              <a:t>Max</a:t>
            </a:r>
            <a:r>
              <a:rPr lang="en-US" sz="2000" b="1" dirty="0">
                <a:solidFill>
                  <a:schemeClr val="accent5"/>
                </a:solidFill>
                <a:latin typeface="Calibri"/>
                <a:cs typeface="Calibri"/>
              </a:rPr>
              <a:t>	</a:t>
            </a:r>
            <a:r>
              <a:rPr lang="en-US" sz="2000" b="1" dirty="0" smtClean="0">
                <a:solidFill>
                  <a:schemeClr val="accent5"/>
                </a:solidFill>
                <a:latin typeface="Calibri"/>
                <a:cs typeface="Calibri"/>
              </a:rPr>
              <a:t>200</a:t>
            </a:r>
            <a:endParaRPr lang="en-US" sz="2000" b="1" dirty="0">
              <a:solidFill>
                <a:schemeClr val="accent5"/>
              </a:solidFill>
              <a:latin typeface="Calibri"/>
              <a:cs typeface="Calibri"/>
            </a:endParaRPr>
          </a:p>
          <a:p>
            <a:r>
              <a:rPr lang="en-US" sz="2000" b="1" dirty="0">
                <a:solidFill>
                  <a:schemeClr val="accent5"/>
                </a:solidFill>
                <a:latin typeface="Calibri"/>
                <a:cs typeface="Calibri"/>
              </a:rPr>
              <a:t>Ava	</a:t>
            </a:r>
            <a:r>
              <a:rPr lang="en-US" sz="2000" b="1" dirty="0" smtClean="0">
                <a:solidFill>
                  <a:schemeClr val="accent5"/>
                </a:solidFill>
                <a:latin typeface="Calibri"/>
                <a:cs typeface="Calibri"/>
              </a:rPr>
              <a:t>	180</a:t>
            </a:r>
            <a:endParaRPr lang="en-US" sz="2000" b="1" dirty="0">
              <a:solidFill>
                <a:schemeClr val="accent5"/>
              </a:solidFill>
              <a:latin typeface="Calibri"/>
              <a:cs typeface="Calibri"/>
            </a:endParaRPr>
          </a:p>
          <a:p>
            <a:r>
              <a:rPr lang="en-US" sz="2000" b="1" dirty="0">
                <a:solidFill>
                  <a:schemeClr val="accent5"/>
                </a:solidFill>
                <a:latin typeface="Calibri"/>
                <a:cs typeface="Calibri"/>
              </a:rPr>
              <a:t>Seth	</a:t>
            </a:r>
            <a:r>
              <a:rPr lang="en-US" sz="2000" b="1" dirty="0" smtClean="0">
                <a:solidFill>
                  <a:schemeClr val="accent5"/>
                </a:solidFill>
                <a:latin typeface="Calibri"/>
                <a:cs typeface="Calibri"/>
              </a:rPr>
              <a:t>215</a:t>
            </a:r>
          </a:p>
          <a:p>
            <a:r>
              <a:rPr lang="en-US" sz="2000" b="1" dirty="0" smtClean="0">
                <a:solidFill>
                  <a:schemeClr val="accent5"/>
                </a:solidFill>
                <a:latin typeface="Calibri"/>
                <a:cs typeface="Calibri"/>
              </a:rPr>
              <a:t>&gt;&gt;&gt;</a:t>
            </a:r>
            <a:endParaRPr lang="en-US" sz="2000" b="1" dirty="0">
              <a:solidFill>
                <a:schemeClr val="accent5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55437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Information-Infrastructure">
  <a:themeElements>
    <a:clrScheme name="Story">
      <a:dk1>
        <a:sysClr val="windowText" lastClr="000000"/>
      </a:dk1>
      <a:lt1>
        <a:sysClr val="window" lastClr="FFFFFF"/>
      </a:lt1>
      <a:dk2>
        <a:srgbClr val="212121"/>
      </a:dk2>
      <a:lt2>
        <a:srgbClr val="CDD4D7"/>
      </a:lt2>
      <a:accent1>
        <a:srgbClr val="1D86CD"/>
      </a:accent1>
      <a:accent2>
        <a:srgbClr val="732E9A"/>
      </a:accent2>
      <a:accent3>
        <a:srgbClr val="B50B1B"/>
      </a:accent3>
      <a:accent4>
        <a:srgbClr val="E8950E"/>
      </a:accent4>
      <a:accent5>
        <a:srgbClr val="55992B"/>
      </a:accent5>
      <a:accent6>
        <a:srgbClr val="2C9C89"/>
      </a:accent6>
      <a:hlink>
        <a:srgbClr val="EC4D4D"/>
      </a:hlink>
      <a:folHlink>
        <a:srgbClr val="F8CE8A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华文新魏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>
            <a:latin typeface="Calibri"/>
            <a:cs typeface="Calibri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Information-Infrastructure.potx</Template>
  <TotalTime>10698</TotalTime>
  <Words>513</Words>
  <Application>Microsoft Macintosh PowerPoint</Application>
  <PresentationFormat>On-screen Show (4:3)</PresentationFormat>
  <Paragraphs>112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Information-Infrastructure</vt:lpstr>
      <vt:lpstr>I210 Information Infrastructure</vt:lpstr>
      <vt:lpstr>Today</vt:lpstr>
      <vt:lpstr>Quick Review – Nested Sequences</vt:lpstr>
      <vt:lpstr>Quick Review – Nested Sequences</vt:lpstr>
      <vt:lpstr>When to Use Nested Sequences?</vt:lpstr>
      <vt:lpstr>PowerPoint Presentation</vt:lpstr>
      <vt:lpstr>Nest the Sequence (Group Work)</vt:lpstr>
      <vt:lpstr>Nest the Sequence (Solution)</vt:lpstr>
      <vt:lpstr>Quick Review – Nested Sequences</vt:lpstr>
      <vt:lpstr>Review - Formatting Output</vt:lpstr>
      <vt:lpstr>Review - Formatting Output</vt:lpstr>
      <vt:lpstr>Unpack the Sequence (Group Work)</vt:lpstr>
      <vt:lpstr>Unpack the Sequence (Solution)</vt:lpstr>
      <vt:lpstr>PowerPoint Presentation</vt:lpstr>
      <vt:lpstr>Table Print 4</vt:lpstr>
      <vt:lpstr>Table Print 4  (Solution)</vt:lpstr>
      <vt:lpstr>PowerPoint Presentation</vt:lpstr>
    </vt:vector>
  </TitlesOfParts>
  <Company>Indiana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Erika Lee</dc:creator>
  <cp:lastModifiedBy>Erika Lee</cp:lastModifiedBy>
  <cp:revision>25</cp:revision>
  <dcterms:created xsi:type="dcterms:W3CDTF">2015-12-29T00:29:41Z</dcterms:created>
  <dcterms:modified xsi:type="dcterms:W3CDTF">2016-09-26T01:38:09Z</dcterms:modified>
</cp:coreProperties>
</file>

<file path=docProps/thumbnail.jpeg>
</file>